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6" r:id="rId7"/>
    <p:sldId id="279" r:id="rId8"/>
    <p:sldId id="282" r:id="rId9"/>
    <p:sldId id="281" r:id="rId10"/>
    <p:sldId id="283" r:id="rId11"/>
    <p:sldId id="284" r:id="rId12"/>
    <p:sldId id="285" r:id="rId13"/>
    <p:sldId id="264" r:id="rId14"/>
    <p:sldId id="286" r:id="rId15"/>
    <p:sldId id="27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5" autoAdjust="0"/>
    <p:restoredTop sz="94660"/>
  </p:normalViewPr>
  <p:slideViewPr>
    <p:cSldViewPr snapToGrid="0">
      <p:cViewPr varScale="1">
        <p:scale>
          <a:sx n="79" d="100"/>
          <a:sy n="79" d="100"/>
        </p:scale>
        <p:origin x="126" y="15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C9298D-7281-497E-A8C5-DF43D1B9218E}" type="datetimeFigureOut">
              <a:rPr lang="en-US" smtClean="0"/>
              <a:t>9/17/2021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0B2B2B-E75C-4DF3-885D-86F0E1789C71}" type="slidenum">
              <a:rPr lang="en-US" smtClean="0"/>
              <a:t>‹#›</a:t>
            </a:fld>
            <a:endParaRPr lang="en-US"/>
          </a:p>
        </p:txBody>
      </p:sp>
    </p:spTree>
    <p:extLst>
      <p:ext uri="{BB962C8B-B14F-4D97-AF65-F5344CB8AC3E}">
        <p14:creationId xmlns:p14="http://schemas.microsoft.com/office/powerpoint/2010/main" val="928334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Closing arguments, criminal trial – time &amp; place of crime v. trial</a:t>
            </a:r>
          </a:p>
          <a:p>
            <a:r>
              <a:rPr lang="en-US" dirty="0"/>
              <a:t>Where are race, gender, disability, </a:t>
            </a:r>
            <a:r>
              <a:rPr lang="en-US" dirty="0" err="1"/>
              <a:t>etc</a:t>
            </a:r>
            <a:r>
              <a:rPr lang="en-US" dirty="0"/>
              <a:t>? If not us, who?</a:t>
            </a:r>
          </a:p>
          <a:p>
            <a:r>
              <a:rPr lang="en-US" dirty="0"/>
              <a:t>Intentional v. negligent wrongdoing</a:t>
            </a:r>
          </a:p>
        </p:txBody>
      </p:sp>
      <p:sp>
        <p:nvSpPr>
          <p:cNvPr id="4" name="Slide Number Placeholder 3"/>
          <p:cNvSpPr>
            <a:spLocks noGrp="1"/>
          </p:cNvSpPr>
          <p:nvPr>
            <p:ph type="sldNum" sz="quarter" idx="5"/>
          </p:nvPr>
        </p:nvSpPr>
        <p:spPr/>
        <p:txBody>
          <a:bodyPr/>
          <a:lstStyle/>
          <a:p>
            <a:fld id="{550B2B2B-E75C-4DF3-885D-86F0E1789C71}" type="slidenum">
              <a:rPr lang="en-US" smtClean="0"/>
              <a:t>5</a:t>
            </a:fld>
            <a:endParaRPr lang="en-US"/>
          </a:p>
        </p:txBody>
      </p:sp>
    </p:spTree>
    <p:extLst>
      <p:ext uri="{BB962C8B-B14F-4D97-AF65-F5344CB8AC3E}">
        <p14:creationId xmlns:p14="http://schemas.microsoft.com/office/powerpoint/2010/main" val="3365101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997F76-6169-4C31-BA01-064D16EC4757}"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85DC8-1359-49D4-8E05-24AC6C8E4F87}" type="slidenum">
              <a:rPr lang="en-US" smtClean="0"/>
              <a:t>‹#›</a:t>
            </a:fld>
            <a:endParaRPr lang="en-US"/>
          </a:p>
        </p:txBody>
      </p:sp>
    </p:spTree>
    <p:extLst>
      <p:ext uri="{BB962C8B-B14F-4D97-AF65-F5344CB8AC3E}">
        <p14:creationId xmlns:p14="http://schemas.microsoft.com/office/powerpoint/2010/main" val="3807123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997F76-6169-4C31-BA01-064D16EC4757}"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85DC8-1359-49D4-8E05-24AC6C8E4F87}" type="slidenum">
              <a:rPr lang="en-US" smtClean="0"/>
              <a:t>‹#›</a:t>
            </a:fld>
            <a:endParaRPr lang="en-US"/>
          </a:p>
        </p:txBody>
      </p:sp>
    </p:spTree>
    <p:extLst>
      <p:ext uri="{BB962C8B-B14F-4D97-AF65-F5344CB8AC3E}">
        <p14:creationId xmlns:p14="http://schemas.microsoft.com/office/powerpoint/2010/main" val="188571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997F76-6169-4C31-BA01-064D16EC4757}"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85DC8-1359-49D4-8E05-24AC6C8E4F8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47400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997F76-6169-4C31-BA01-064D16EC4757}"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85DC8-1359-49D4-8E05-24AC6C8E4F87}" type="slidenum">
              <a:rPr lang="en-US" smtClean="0"/>
              <a:t>‹#›</a:t>
            </a:fld>
            <a:endParaRPr lang="en-US"/>
          </a:p>
        </p:txBody>
      </p:sp>
    </p:spTree>
    <p:extLst>
      <p:ext uri="{BB962C8B-B14F-4D97-AF65-F5344CB8AC3E}">
        <p14:creationId xmlns:p14="http://schemas.microsoft.com/office/powerpoint/2010/main" val="4115570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997F76-6169-4C31-BA01-064D16EC4757}"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85DC8-1359-49D4-8E05-24AC6C8E4F8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08368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997F76-6169-4C31-BA01-064D16EC4757}"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85DC8-1359-49D4-8E05-24AC6C8E4F87}" type="slidenum">
              <a:rPr lang="en-US" smtClean="0"/>
              <a:t>‹#›</a:t>
            </a:fld>
            <a:endParaRPr lang="en-US"/>
          </a:p>
        </p:txBody>
      </p:sp>
    </p:spTree>
    <p:extLst>
      <p:ext uri="{BB962C8B-B14F-4D97-AF65-F5344CB8AC3E}">
        <p14:creationId xmlns:p14="http://schemas.microsoft.com/office/powerpoint/2010/main" val="1430333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997F76-6169-4C31-BA01-064D16EC4757}"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85DC8-1359-49D4-8E05-24AC6C8E4F87}" type="slidenum">
              <a:rPr lang="en-US" smtClean="0"/>
              <a:t>‹#›</a:t>
            </a:fld>
            <a:endParaRPr lang="en-US"/>
          </a:p>
        </p:txBody>
      </p:sp>
    </p:spTree>
    <p:extLst>
      <p:ext uri="{BB962C8B-B14F-4D97-AF65-F5344CB8AC3E}">
        <p14:creationId xmlns:p14="http://schemas.microsoft.com/office/powerpoint/2010/main" val="506291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997F76-6169-4C31-BA01-064D16EC4757}"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85DC8-1359-49D4-8E05-24AC6C8E4F87}" type="slidenum">
              <a:rPr lang="en-US" smtClean="0"/>
              <a:t>‹#›</a:t>
            </a:fld>
            <a:endParaRPr lang="en-US"/>
          </a:p>
        </p:txBody>
      </p:sp>
    </p:spTree>
    <p:extLst>
      <p:ext uri="{BB962C8B-B14F-4D97-AF65-F5344CB8AC3E}">
        <p14:creationId xmlns:p14="http://schemas.microsoft.com/office/powerpoint/2010/main" val="3957492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997F76-6169-4C31-BA01-064D16EC4757}"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85DC8-1359-49D4-8E05-24AC6C8E4F87}" type="slidenum">
              <a:rPr lang="en-US" smtClean="0"/>
              <a:t>‹#›</a:t>
            </a:fld>
            <a:endParaRPr lang="en-US"/>
          </a:p>
        </p:txBody>
      </p:sp>
    </p:spTree>
    <p:extLst>
      <p:ext uri="{BB962C8B-B14F-4D97-AF65-F5344CB8AC3E}">
        <p14:creationId xmlns:p14="http://schemas.microsoft.com/office/powerpoint/2010/main" val="3085669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997F76-6169-4C31-BA01-064D16EC4757}"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85DC8-1359-49D4-8E05-24AC6C8E4F87}" type="slidenum">
              <a:rPr lang="en-US" smtClean="0"/>
              <a:t>‹#›</a:t>
            </a:fld>
            <a:endParaRPr lang="en-US"/>
          </a:p>
        </p:txBody>
      </p:sp>
    </p:spTree>
    <p:extLst>
      <p:ext uri="{BB962C8B-B14F-4D97-AF65-F5344CB8AC3E}">
        <p14:creationId xmlns:p14="http://schemas.microsoft.com/office/powerpoint/2010/main" val="3457358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997F76-6169-4C31-BA01-064D16EC4757}" type="datetimeFigureOut">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85DC8-1359-49D4-8E05-24AC6C8E4F87}" type="slidenum">
              <a:rPr lang="en-US" smtClean="0"/>
              <a:t>‹#›</a:t>
            </a:fld>
            <a:endParaRPr lang="en-US"/>
          </a:p>
        </p:txBody>
      </p:sp>
    </p:spTree>
    <p:extLst>
      <p:ext uri="{BB962C8B-B14F-4D97-AF65-F5344CB8AC3E}">
        <p14:creationId xmlns:p14="http://schemas.microsoft.com/office/powerpoint/2010/main" val="2500305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997F76-6169-4C31-BA01-064D16EC4757}" type="datetimeFigureOut">
              <a:rPr lang="en-US" smtClean="0"/>
              <a:t>9/17/2021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185DC8-1359-49D4-8E05-24AC6C8E4F87}" type="slidenum">
              <a:rPr lang="en-US" smtClean="0"/>
              <a:t>‹#›</a:t>
            </a:fld>
            <a:endParaRPr lang="en-US"/>
          </a:p>
        </p:txBody>
      </p:sp>
    </p:spTree>
    <p:extLst>
      <p:ext uri="{BB962C8B-B14F-4D97-AF65-F5344CB8AC3E}">
        <p14:creationId xmlns:p14="http://schemas.microsoft.com/office/powerpoint/2010/main" val="4268897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997F76-6169-4C31-BA01-064D16EC4757}" type="datetimeFigureOut">
              <a:rPr lang="en-US" smtClean="0"/>
              <a:t>9/17/2021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185DC8-1359-49D4-8E05-24AC6C8E4F87}" type="slidenum">
              <a:rPr lang="en-US" smtClean="0"/>
              <a:t>‹#›</a:t>
            </a:fld>
            <a:endParaRPr lang="en-US"/>
          </a:p>
        </p:txBody>
      </p:sp>
    </p:spTree>
    <p:extLst>
      <p:ext uri="{BB962C8B-B14F-4D97-AF65-F5344CB8AC3E}">
        <p14:creationId xmlns:p14="http://schemas.microsoft.com/office/powerpoint/2010/main" val="1617540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997F76-6169-4C31-BA01-064D16EC4757}" type="datetimeFigureOut">
              <a:rPr lang="en-US" smtClean="0"/>
              <a:t>9/17/2021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185DC8-1359-49D4-8E05-24AC6C8E4F87}" type="slidenum">
              <a:rPr lang="en-US" smtClean="0"/>
              <a:t>‹#›</a:t>
            </a:fld>
            <a:endParaRPr lang="en-US"/>
          </a:p>
        </p:txBody>
      </p:sp>
    </p:spTree>
    <p:extLst>
      <p:ext uri="{BB962C8B-B14F-4D97-AF65-F5344CB8AC3E}">
        <p14:creationId xmlns:p14="http://schemas.microsoft.com/office/powerpoint/2010/main" val="1723460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997F76-6169-4C31-BA01-064D16EC4757}" type="datetimeFigureOut">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85DC8-1359-49D4-8E05-24AC6C8E4F87}" type="slidenum">
              <a:rPr lang="en-US" smtClean="0"/>
              <a:t>‹#›</a:t>
            </a:fld>
            <a:endParaRPr lang="en-US"/>
          </a:p>
        </p:txBody>
      </p:sp>
    </p:spTree>
    <p:extLst>
      <p:ext uri="{BB962C8B-B14F-4D97-AF65-F5344CB8AC3E}">
        <p14:creationId xmlns:p14="http://schemas.microsoft.com/office/powerpoint/2010/main" val="3503347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997F76-6169-4C31-BA01-064D16EC4757}" type="datetimeFigureOut">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85DC8-1359-49D4-8E05-24AC6C8E4F87}" type="slidenum">
              <a:rPr lang="en-US" smtClean="0"/>
              <a:t>‹#›</a:t>
            </a:fld>
            <a:endParaRPr lang="en-US"/>
          </a:p>
        </p:txBody>
      </p:sp>
    </p:spTree>
    <p:extLst>
      <p:ext uri="{BB962C8B-B14F-4D97-AF65-F5344CB8AC3E}">
        <p14:creationId xmlns:p14="http://schemas.microsoft.com/office/powerpoint/2010/main" val="2988718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997F76-6169-4C31-BA01-064D16EC4757}" type="datetimeFigureOut">
              <a:rPr lang="en-US" smtClean="0"/>
              <a:t>9/17/2021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3185DC8-1359-49D4-8E05-24AC6C8E4F87}" type="slidenum">
              <a:rPr lang="en-US" smtClean="0"/>
              <a:t>‹#›</a:t>
            </a:fld>
            <a:endParaRPr lang="en-US"/>
          </a:p>
        </p:txBody>
      </p:sp>
    </p:spTree>
    <p:extLst>
      <p:ext uri="{BB962C8B-B14F-4D97-AF65-F5344CB8AC3E}">
        <p14:creationId xmlns:p14="http://schemas.microsoft.com/office/powerpoint/2010/main" val="1212061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Meghan.Brooks@yale.edu" TargetMode="External"/><Relationship Id="rId2" Type="http://schemas.openxmlformats.org/officeDocument/2006/relationships/hyperlink" Target="mailto:Michael.Wishnie@yale.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AF178-888E-4563-B44A-227A7EC2989A}"/>
              </a:ext>
            </a:extLst>
          </p:cNvPr>
          <p:cNvSpPr>
            <a:spLocks noGrp="1"/>
          </p:cNvSpPr>
          <p:nvPr>
            <p:ph type="ctrTitle"/>
          </p:nvPr>
        </p:nvSpPr>
        <p:spPr/>
        <p:txBody>
          <a:bodyPr/>
          <a:lstStyle/>
          <a:p>
            <a:r>
              <a:rPr lang="en-US" dirty="0"/>
              <a:t>Shaping the Narrative for Veterans</a:t>
            </a:r>
          </a:p>
        </p:txBody>
      </p:sp>
      <p:sp>
        <p:nvSpPr>
          <p:cNvPr id="3" name="Subtitle 2">
            <a:extLst>
              <a:ext uri="{FF2B5EF4-FFF2-40B4-BE49-F238E27FC236}">
                <a16:creationId xmlns:a16="http://schemas.microsoft.com/office/drawing/2014/main" id="{5878418C-2A6B-43DB-8756-DCE7C0A20B5F}"/>
              </a:ext>
            </a:extLst>
          </p:cNvPr>
          <p:cNvSpPr>
            <a:spLocks noGrp="1"/>
          </p:cNvSpPr>
          <p:nvPr>
            <p:ph type="subTitle" idx="1"/>
          </p:nvPr>
        </p:nvSpPr>
        <p:spPr>
          <a:xfrm>
            <a:off x="1507067" y="4050834"/>
            <a:ext cx="7766936" cy="457372"/>
          </a:xfrm>
        </p:spPr>
        <p:txBody>
          <a:bodyPr/>
          <a:lstStyle/>
          <a:p>
            <a:r>
              <a:rPr lang="en-US" dirty="0"/>
              <a:t>Developing the Theory of the Case in the Papers and Beyond</a:t>
            </a:r>
          </a:p>
        </p:txBody>
      </p:sp>
      <p:sp>
        <p:nvSpPr>
          <p:cNvPr id="4" name="Subtitle 2">
            <a:extLst>
              <a:ext uri="{FF2B5EF4-FFF2-40B4-BE49-F238E27FC236}">
                <a16:creationId xmlns:a16="http://schemas.microsoft.com/office/drawing/2014/main" id="{A65E7A8C-D1AF-4D3A-9321-030F3461F09F}"/>
              </a:ext>
            </a:extLst>
          </p:cNvPr>
          <p:cNvSpPr txBox="1">
            <a:spLocks/>
          </p:cNvSpPr>
          <p:nvPr/>
        </p:nvSpPr>
        <p:spPr>
          <a:xfrm>
            <a:off x="427393" y="5697136"/>
            <a:ext cx="3889425" cy="981908"/>
          </a:xfrm>
          <a:prstGeom prst="rect">
            <a:avLst/>
          </a:prstGeom>
        </p:spPr>
        <p:txBody>
          <a:bodyPr vert="horz" lIns="91440" tIns="45720" rIns="91440" bIns="45720" rtlCol="0" anchor="t">
            <a:normAutofit fontScale="850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0"/>
              </a:spcBef>
            </a:pPr>
            <a:r>
              <a:rPr lang="en-US" sz="1600" dirty="0"/>
              <a:t>Meghan Brooks, Michael J. Wishnie </a:t>
            </a:r>
          </a:p>
          <a:p>
            <a:pPr algn="l">
              <a:spcBef>
                <a:spcPts val="0"/>
              </a:spcBef>
            </a:pPr>
            <a:r>
              <a:rPr lang="en-US" sz="1600" dirty="0"/>
              <a:t>Veterans Legal Services Clinic</a:t>
            </a:r>
          </a:p>
          <a:p>
            <a:pPr algn="l">
              <a:spcBef>
                <a:spcPts val="0"/>
              </a:spcBef>
            </a:pPr>
            <a:r>
              <a:rPr lang="en-US" sz="1600" dirty="0"/>
              <a:t>Jerome N. Frank Legal Services Organization</a:t>
            </a:r>
          </a:p>
          <a:p>
            <a:pPr algn="l">
              <a:spcBef>
                <a:spcPts val="0"/>
              </a:spcBef>
            </a:pPr>
            <a:r>
              <a:rPr lang="en-US" sz="1600" dirty="0"/>
              <a:t>Yale Law School</a:t>
            </a:r>
          </a:p>
        </p:txBody>
      </p:sp>
    </p:spTree>
    <p:extLst>
      <p:ext uri="{BB962C8B-B14F-4D97-AF65-F5344CB8AC3E}">
        <p14:creationId xmlns:p14="http://schemas.microsoft.com/office/powerpoint/2010/main" val="1078911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AEB2069-E6C5-48AE-A7C6-D74576457C80}"/>
              </a:ext>
            </a:extLst>
          </p:cNvPr>
          <p:cNvPicPr>
            <a:picLocks noChangeAspect="1"/>
          </p:cNvPicPr>
          <p:nvPr/>
        </p:nvPicPr>
        <p:blipFill>
          <a:blip r:embed="rId2"/>
          <a:stretch>
            <a:fillRect/>
          </a:stretch>
        </p:blipFill>
        <p:spPr>
          <a:xfrm>
            <a:off x="463968" y="530424"/>
            <a:ext cx="8753475" cy="2076450"/>
          </a:xfrm>
          <a:prstGeom prst="rect">
            <a:avLst/>
          </a:prstGeom>
        </p:spPr>
      </p:pic>
      <p:pic>
        <p:nvPicPr>
          <p:cNvPr id="9" name="Picture 8">
            <a:extLst>
              <a:ext uri="{FF2B5EF4-FFF2-40B4-BE49-F238E27FC236}">
                <a16:creationId xmlns:a16="http://schemas.microsoft.com/office/drawing/2014/main" id="{B85D96A7-92C2-44EC-8F4A-31D3DC3E9C3C}"/>
              </a:ext>
            </a:extLst>
          </p:cNvPr>
          <p:cNvPicPr>
            <a:picLocks noChangeAspect="1"/>
          </p:cNvPicPr>
          <p:nvPr/>
        </p:nvPicPr>
        <p:blipFill>
          <a:blip r:embed="rId3"/>
          <a:stretch>
            <a:fillRect/>
          </a:stretch>
        </p:blipFill>
        <p:spPr>
          <a:xfrm>
            <a:off x="569665" y="2606874"/>
            <a:ext cx="8753475" cy="3228505"/>
          </a:xfrm>
          <a:prstGeom prst="rect">
            <a:avLst/>
          </a:prstGeom>
        </p:spPr>
      </p:pic>
      <p:cxnSp>
        <p:nvCxnSpPr>
          <p:cNvPr id="4" name="Straight Connector 3">
            <a:extLst>
              <a:ext uri="{FF2B5EF4-FFF2-40B4-BE49-F238E27FC236}">
                <a16:creationId xmlns:a16="http://schemas.microsoft.com/office/drawing/2014/main" id="{131729FB-03A2-4424-A7D3-C5E43D51EABD}"/>
              </a:ext>
            </a:extLst>
          </p:cNvPr>
          <p:cNvCxnSpPr>
            <a:cxnSpLocks/>
          </p:cNvCxnSpPr>
          <p:nvPr/>
        </p:nvCxnSpPr>
        <p:spPr>
          <a:xfrm>
            <a:off x="740229" y="1959429"/>
            <a:ext cx="5196114"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6" name="Straight Connector 5">
            <a:extLst>
              <a:ext uri="{FF2B5EF4-FFF2-40B4-BE49-F238E27FC236}">
                <a16:creationId xmlns:a16="http://schemas.microsoft.com/office/drawing/2014/main" id="{026C90A0-8509-4494-874B-625BAF3B2CEB}"/>
              </a:ext>
            </a:extLst>
          </p:cNvPr>
          <p:cNvCxnSpPr>
            <a:cxnSpLocks/>
          </p:cNvCxnSpPr>
          <p:nvPr/>
        </p:nvCxnSpPr>
        <p:spPr>
          <a:xfrm>
            <a:off x="3040743" y="3040743"/>
            <a:ext cx="3214914"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8" name="Straight Connector 7">
            <a:extLst>
              <a:ext uri="{FF2B5EF4-FFF2-40B4-BE49-F238E27FC236}">
                <a16:creationId xmlns:a16="http://schemas.microsoft.com/office/drawing/2014/main" id="{37F94B44-4D4B-4519-9858-96DC0C59CC51}"/>
              </a:ext>
            </a:extLst>
          </p:cNvPr>
          <p:cNvCxnSpPr>
            <a:cxnSpLocks/>
          </p:cNvCxnSpPr>
          <p:nvPr/>
        </p:nvCxnSpPr>
        <p:spPr>
          <a:xfrm>
            <a:off x="5428343" y="4078515"/>
            <a:ext cx="2017486" cy="0"/>
          </a:xfrm>
          <a:prstGeom prst="line">
            <a:avLst/>
          </a:prstGeom>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099449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3D8BC08-93B4-4579-8D29-C39CEB6B0B8A}"/>
              </a:ext>
            </a:extLst>
          </p:cNvPr>
          <p:cNvPicPr>
            <a:picLocks noChangeAspect="1"/>
          </p:cNvPicPr>
          <p:nvPr/>
        </p:nvPicPr>
        <p:blipFill>
          <a:blip r:embed="rId2"/>
          <a:stretch>
            <a:fillRect/>
          </a:stretch>
        </p:blipFill>
        <p:spPr>
          <a:xfrm>
            <a:off x="637084" y="346228"/>
            <a:ext cx="8114346" cy="3490428"/>
          </a:xfrm>
          <a:prstGeom prst="rect">
            <a:avLst/>
          </a:prstGeom>
        </p:spPr>
      </p:pic>
      <p:pic>
        <p:nvPicPr>
          <p:cNvPr id="7" name="Picture 6">
            <a:extLst>
              <a:ext uri="{FF2B5EF4-FFF2-40B4-BE49-F238E27FC236}">
                <a16:creationId xmlns:a16="http://schemas.microsoft.com/office/drawing/2014/main" id="{4CCC6FF0-731F-4E7C-9111-8501E2716848}"/>
              </a:ext>
            </a:extLst>
          </p:cNvPr>
          <p:cNvPicPr>
            <a:picLocks noChangeAspect="1"/>
          </p:cNvPicPr>
          <p:nvPr/>
        </p:nvPicPr>
        <p:blipFill>
          <a:blip r:embed="rId3"/>
          <a:stretch>
            <a:fillRect/>
          </a:stretch>
        </p:blipFill>
        <p:spPr>
          <a:xfrm>
            <a:off x="499792" y="3836656"/>
            <a:ext cx="8388930" cy="2652988"/>
          </a:xfrm>
          <a:prstGeom prst="rect">
            <a:avLst/>
          </a:prstGeom>
        </p:spPr>
      </p:pic>
      <p:cxnSp>
        <p:nvCxnSpPr>
          <p:cNvPr id="4" name="Straight Connector 3">
            <a:extLst>
              <a:ext uri="{FF2B5EF4-FFF2-40B4-BE49-F238E27FC236}">
                <a16:creationId xmlns:a16="http://schemas.microsoft.com/office/drawing/2014/main" id="{E70D728D-89B2-4D57-9C7F-11BB6B9AE888}"/>
              </a:ext>
            </a:extLst>
          </p:cNvPr>
          <p:cNvCxnSpPr>
            <a:cxnSpLocks/>
          </p:cNvCxnSpPr>
          <p:nvPr/>
        </p:nvCxnSpPr>
        <p:spPr>
          <a:xfrm>
            <a:off x="7568515" y="4172856"/>
            <a:ext cx="1067484"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6" name="Straight Connector 5">
            <a:extLst>
              <a:ext uri="{FF2B5EF4-FFF2-40B4-BE49-F238E27FC236}">
                <a16:creationId xmlns:a16="http://schemas.microsoft.com/office/drawing/2014/main" id="{AA3756A5-1675-4AD3-9896-D5C7A34D415E}"/>
              </a:ext>
            </a:extLst>
          </p:cNvPr>
          <p:cNvCxnSpPr>
            <a:cxnSpLocks/>
          </p:cNvCxnSpPr>
          <p:nvPr/>
        </p:nvCxnSpPr>
        <p:spPr>
          <a:xfrm>
            <a:off x="637084" y="4412342"/>
            <a:ext cx="7998915"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8" name="Straight Connector 7">
            <a:extLst>
              <a:ext uri="{FF2B5EF4-FFF2-40B4-BE49-F238E27FC236}">
                <a16:creationId xmlns:a16="http://schemas.microsoft.com/office/drawing/2014/main" id="{63163049-729E-4A18-8B3F-9673BB74CFC7}"/>
              </a:ext>
            </a:extLst>
          </p:cNvPr>
          <p:cNvCxnSpPr>
            <a:cxnSpLocks/>
          </p:cNvCxnSpPr>
          <p:nvPr/>
        </p:nvCxnSpPr>
        <p:spPr>
          <a:xfrm>
            <a:off x="637084" y="4673599"/>
            <a:ext cx="2962459" cy="0"/>
          </a:xfrm>
          <a:prstGeom prst="line">
            <a:avLst/>
          </a:prstGeom>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197801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98050-2D7A-4B66-8AC7-8421BB508176}"/>
              </a:ext>
            </a:extLst>
          </p:cNvPr>
          <p:cNvSpPr>
            <a:spLocks noGrp="1"/>
          </p:cNvSpPr>
          <p:nvPr>
            <p:ph type="title"/>
          </p:nvPr>
        </p:nvSpPr>
        <p:spPr>
          <a:xfrm>
            <a:off x="406146" y="420917"/>
            <a:ext cx="8596668" cy="1320800"/>
          </a:xfrm>
        </p:spPr>
        <p:txBody>
          <a:bodyPr/>
          <a:lstStyle/>
          <a:p>
            <a:r>
              <a:rPr lang="en-US" dirty="0"/>
              <a:t>What’s the government’s theory of the case in </a:t>
            </a:r>
            <a:r>
              <a:rPr lang="en-US" i="1" dirty="0"/>
              <a:t>Monk</a:t>
            </a:r>
            <a:r>
              <a:rPr lang="en-US" dirty="0"/>
              <a:t>? </a:t>
            </a:r>
          </a:p>
        </p:txBody>
      </p:sp>
      <p:sp>
        <p:nvSpPr>
          <p:cNvPr id="3" name="Content Placeholder 2">
            <a:extLst>
              <a:ext uri="{FF2B5EF4-FFF2-40B4-BE49-F238E27FC236}">
                <a16:creationId xmlns:a16="http://schemas.microsoft.com/office/drawing/2014/main" id="{10DE95ED-84EC-415D-A361-05ACBD357365}"/>
              </a:ext>
            </a:extLst>
          </p:cNvPr>
          <p:cNvSpPr>
            <a:spLocks noGrp="1"/>
          </p:cNvSpPr>
          <p:nvPr>
            <p:ph idx="1"/>
          </p:nvPr>
        </p:nvSpPr>
        <p:spPr>
          <a:xfrm>
            <a:off x="677334" y="1930399"/>
            <a:ext cx="9172519" cy="4441371"/>
          </a:xfrm>
        </p:spPr>
        <p:txBody>
          <a:bodyPr>
            <a:normAutofit lnSpcReduction="10000"/>
          </a:bodyPr>
          <a:lstStyle/>
          <a:p>
            <a:r>
              <a:rPr lang="en-US" sz="1900" dirty="0"/>
              <a:t>This Court reviews Board decisions for reversible error only. It need not and should not credit the Appellant’s lawyers’ underdeveloped and unsupported theory that the plain text of a regulation setting the effective date for compensation as the date of the discharge upgrade application does not mean what is says. </a:t>
            </a:r>
          </a:p>
          <a:p>
            <a:pPr marL="0" indent="0">
              <a:buNone/>
            </a:pPr>
            <a:endParaRPr lang="en-US" sz="1400" dirty="0"/>
          </a:p>
          <a:p>
            <a:pPr marL="0" indent="0">
              <a:buNone/>
            </a:pPr>
            <a:r>
              <a:rPr lang="en-US" sz="2400" dirty="0"/>
              <a:t>Narrative Framework </a:t>
            </a:r>
          </a:p>
          <a:p>
            <a:r>
              <a:rPr lang="en-US" dirty="0"/>
              <a:t>Steady State: Civil servants at the Board dutifully apply the law. </a:t>
            </a:r>
          </a:p>
          <a:p>
            <a:r>
              <a:rPr lang="en-US" dirty="0"/>
              <a:t>Trouble:  Law students bring absurd legal theory to the Court </a:t>
            </a:r>
          </a:p>
          <a:p>
            <a:r>
              <a:rPr lang="en-US" dirty="0"/>
              <a:t>Hero: The Veterans’ Court </a:t>
            </a:r>
          </a:p>
          <a:p>
            <a:r>
              <a:rPr lang="en-US" dirty="0"/>
              <a:t>Temptation: The law students’ theory </a:t>
            </a:r>
          </a:p>
          <a:p>
            <a:pPr lvl="1"/>
            <a:r>
              <a:rPr lang="en-US" i="1" dirty="0"/>
              <a:t>Maybe also: </a:t>
            </a:r>
            <a:r>
              <a:rPr lang="en-US" dirty="0"/>
              <a:t>awarding additional compensation to elderly, ill Vietnam combat vet </a:t>
            </a:r>
          </a:p>
          <a:p>
            <a:r>
              <a:rPr lang="en-US" dirty="0"/>
              <a:t>Resolution/Steady State: The Board’s decision is affirmed. </a:t>
            </a:r>
          </a:p>
        </p:txBody>
      </p:sp>
    </p:spTree>
    <p:extLst>
      <p:ext uri="{BB962C8B-B14F-4D97-AF65-F5344CB8AC3E}">
        <p14:creationId xmlns:p14="http://schemas.microsoft.com/office/powerpoint/2010/main" val="2888123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512F0-675E-4875-A98A-5D00B4A1E36D}"/>
              </a:ext>
            </a:extLst>
          </p:cNvPr>
          <p:cNvSpPr>
            <a:spLocks noGrp="1"/>
          </p:cNvSpPr>
          <p:nvPr>
            <p:ph type="title"/>
          </p:nvPr>
        </p:nvSpPr>
        <p:spPr>
          <a:xfrm>
            <a:off x="347490" y="246015"/>
            <a:ext cx="8596668" cy="1320800"/>
          </a:xfrm>
        </p:spPr>
        <p:txBody>
          <a:bodyPr>
            <a:normAutofit/>
          </a:bodyPr>
          <a:lstStyle/>
          <a:p>
            <a:r>
              <a:rPr lang="en-US" sz="4400" dirty="0"/>
              <a:t>What is your theory of the case?</a:t>
            </a:r>
          </a:p>
        </p:txBody>
      </p:sp>
      <p:sp>
        <p:nvSpPr>
          <p:cNvPr id="5" name="Content Placeholder 4">
            <a:extLst>
              <a:ext uri="{FF2B5EF4-FFF2-40B4-BE49-F238E27FC236}">
                <a16:creationId xmlns:a16="http://schemas.microsoft.com/office/drawing/2014/main" id="{82A12027-C24A-49F5-BA36-398280549497}"/>
              </a:ext>
            </a:extLst>
          </p:cNvPr>
          <p:cNvSpPr>
            <a:spLocks noGrp="1"/>
          </p:cNvSpPr>
          <p:nvPr>
            <p:ph idx="1"/>
          </p:nvPr>
        </p:nvSpPr>
        <p:spPr>
          <a:xfrm>
            <a:off x="347490" y="1164590"/>
            <a:ext cx="11218763" cy="5497831"/>
          </a:xfrm>
        </p:spPr>
        <p:txBody>
          <a:bodyPr>
            <a:normAutofit fontScale="25000" lnSpcReduction="20000"/>
          </a:bodyPr>
          <a:lstStyle/>
          <a:p>
            <a:r>
              <a:rPr lang="en-US" sz="9200" dirty="0"/>
              <a:t>Jamie is a U.S. Army veteran who was diagnosed with mild lumbosacral strain after an accident while deployed in 2015. She continued to experience back pain whenever she bent over or exercised, but didn’t seek further treatment while in the Army. Stateside, Jamie began to experience symptoms of depression and anxiety; she began drinking as an escape. </a:t>
            </a:r>
          </a:p>
          <a:p>
            <a:r>
              <a:rPr lang="en-US" sz="9200" dirty="0"/>
              <a:t>Shortly after her discharge in 2017, Jamie started seeing a private chiropractor and a VA therapist. In March 2019, Jamie filed an initial claim for back pain, and depression and anxiety with alcohol use disorder. </a:t>
            </a:r>
          </a:p>
          <a:p>
            <a:r>
              <a:rPr lang="en-US" sz="9200" dirty="0"/>
              <a:t>In April 2019, Jamie was driving while intoxicated and crashed her car. </a:t>
            </a:r>
          </a:p>
          <a:p>
            <a:r>
              <a:rPr lang="en-US" sz="9200" dirty="0"/>
              <a:t>In July 2019, Jamie had a VA C&amp;P exam. The DBQ shows the examiner didn’t review her chiropractic records. He ordered an MRI and diagnosed Jamie with severe lumbosacral strain, but asked her only about the recent crash and her symptoms after. He opined that the 2019 crash was the cause of her injury. VA denied Jamie’s back pain claim, but granted her mental health claim.</a:t>
            </a:r>
          </a:p>
          <a:p>
            <a:r>
              <a:rPr lang="en-US" sz="9200" dirty="0"/>
              <a:t>Jamie appealed to the BVA, arguing the C&amp;P exam was a failure of VA’s duty to assist. Jamie lost, and now appeals to the CAVC. </a:t>
            </a:r>
            <a:endParaRPr lang="en-US" sz="9200" i="1" dirty="0"/>
          </a:p>
          <a:p>
            <a:endParaRPr lang="en-US" dirty="0"/>
          </a:p>
        </p:txBody>
      </p:sp>
    </p:spTree>
    <p:extLst>
      <p:ext uri="{BB962C8B-B14F-4D97-AF65-F5344CB8AC3E}">
        <p14:creationId xmlns:p14="http://schemas.microsoft.com/office/powerpoint/2010/main" val="1047347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72E07E-8E2A-4FD3-A91E-516A156423E9}"/>
              </a:ext>
            </a:extLst>
          </p:cNvPr>
          <p:cNvSpPr>
            <a:spLocks noGrp="1"/>
          </p:cNvSpPr>
          <p:nvPr>
            <p:ph idx="1"/>
          </p:nvPr>
        </p:nvSpPr>
        <p:spPr>
          <a:xfrm>
            <a:off x="1508300" y="2681449"/>
            <a:ext cx="8596668" cy="1057173"/>
          </a:xfrm>
        </p:spPr>
        <p:txBody>
          <a:bodyPr>
            <a:normAutofit fontScale="92500" lnSpcReduction="10000"/>
          </a:bodyPr>
          <a:lstStyle/>
          <a:p>
            <a:r>
              <a:rPr lang="en-US" sz="3200" dirty="0">
                <a:hlinkClick r:id="rId2"/>
              </a:rPr>
              <a:t>Michael.Wishnie@yale.edu</a:t>
            </a:r>
            <a:endParaRPr lang="en-US" sz="3200" dirty="0"/>
          </a:p>
          <a:p>
            <a:r>
              <a:rPr lang="en-US" sz="3200" dirty="0">
                <a:hlinkClick r:id="rId3"/>
              </a:rPr>
              <a:t>Meghan.Brooks@yale.edu</a:t>
            </a:r>
            <a:r>
              <a:rPr lang="en-US" sz="3200" dirty="0"/>
              <a:t> </a:t>
            </a:r>
          </a:p>
        </p:txBody>
      </p:sp>
      <p:sp>
        <p:nvSpPr>
          <p:cNvPr id="4" name="Title 1">
            <a:extLst>
              <a:ext uri="{FF2B5EF4-FFF2-40B4-BE49-F238E27FC236}">
                <a16:creationId xmlns:a16="http://schemas.microsoft.com/office/drawing/2014/main" id="{3FAE0254-E69E-44E2-8B6C-84FD2D9F76B3}"/>
              </a:ext>
            </a:extLst>
          </p:cNvPr>
          <p:cNvSpPr>
            <a:spLocks noGrp="1"/>
          </p:cNvSpPr>
          <p:nvPr>
            <p:ph type="title"/>
          </p:nvPr>
        </p:nvSpPr>
        <p:spPr>
          <a:xfrm>
            <a:off x="428818" y="694480"/>
            <a:ext cx="8596668" cy="1057173"/>
          </a:xfrm>
        </p:spPr>
        <p:txBody>
          <a:bodyPr>
            <a:normAutofit/>
          </a:bodyPr>
          <a:lstStyle/>
          <a:p>
            <a:r>
              <a:rPr lang="en-US" sz="4800" dirty="0"/>
              <a:t>Email Us Two Sentences</a:t>
            </a:r>
          </a:p>
        </p:txBody>
      </p:sp>
    </p:spTree>
    <p:extLst>
      <p:ext uri="{BB962C8B-B14F-4D97-AF65-F5344CB8AC3E}">
        <p14:creationId xmlns:p14="http://schemas.microsoft.com/office/powerpoint/2010/main" val="664107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66D22-5ABB-4A30-92E9-8F80D3571E86}"/>
              </a:ext>
            </a:extLst>
          </p:cNvPr>
          <p:cNvSpPr>
            <a:spLocks noGrp="1"/>
          </p:cNvSpPr>
          <p:nvPr>
            <p:ph type="title"/>
          </p:nvPr>
        </p:nvSpPr>
        <p:spPr>
          <a:xfrm>
            <a:off x="1603609" y="3314865"/>
            <a:ext cx="8596668" cy="1320800"/>
          </a:xfrm>
        </p:spPr>
        <p:txBody>
          <a:bodyPr>
            <a:normAutofit/>
          </a:bodyPr>
          <a:lstStyle/>
          <a:p>
            <a:r>
              <a:rPr lang="en-US" sz="5400" dirty="0"/>
              <a:t>Questions?</a:t>
            </a:r>
          </a:p>
        </p:txBody>
      </p:sp>
    </p:spTree>
    <p:extLst>
      <p:ext uri="{BB962C8B-B14F-4D97-AF65-F5344CB8AC3E}">
        <p14:creationId xmlns:p14="http://schemas.microsoft.com/office/powerpoint/2010/main" val="650060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89828-38D1-4C0B-B863-6222813890FF}"/>
              </a:ext>
            </a:extLst>
          </p:cNvPr>
          <p:cNvSpPr>
            <a:spLocks noGrp="1"/>
          </p:cNvSpPr>
          <p:nvPr>
            <p:ph type="title"/>
          </p:nvPr>
        </p:nvSpPr>
        <p:spPr/>
        <p:txBody>
          <a:bodyPr>
            <a:normAutofit/>
          </a:bodyPr>
          <a:lstStyle/>
          <a:p>
            <a:r>
              <a:rPr lang="en-US" sz="4800" dirty="0"/>
              <a:t>Overview</a:t>
            </a:r>
          </a:p>
        </p:txBody>
      </p:sp>
      <p:sp>
        <p:nvSpPr>
          <p:cNvPr id="3" name="Content Placeholder 2">
            <a:extLst>
              <a:ext uri="{FF2B5EF4-FFF2-40B4-BE49-F238E27FC236}">
                <a16:creationId xmlns:a16="http://schemas.microsoft.com/office/drawing/2014/main" id="{DE838DD7-C293-457D-A620-DE3F4382A02E}"/>
              </a:ext>
            </a:extLst>
          </p:cNvPr>
          <p:cNvSpPr>
            <a:spLocks noGrp="1"/>
          </p:cNvSpPr>
          <p:nvPr>
            <p:ph idx="1"/>
          </p:nvPr>
        </p:nvSpPr>
        <p:spPr>
          <a:xfrm>
            <a:off x="1156842" y="1694007"/>
            <a:ext cx="8596668" cy="4336403"/>
          </a:xfrm>
        </p:spPr>
        <p:txBody>
          <a:bodyPr>
            <a:normAutofit fontScale="92500" lnSpcReduction="20000"/>
          </a:bodyPr>
          <a:lstStyle/>
          <a:p>
            <a:r>
              <a:rPr lang="en-US" sz="4200" dirty="0"/>
              <a:t>What is case theory?</a:t>
            </a:r>
          </a:p>
          <a:p>
            <a:r>
              <a:rPr lang="en-US" sz="4200" dirty="0"/>
              <a:t>Narrative Structure</a:t>
            </a:r>
          </a:p>
          <a:p>
            <a:r>
              <a:rPr lang="en-US" sz="4200" dirty="0"/>
              <a:t>Applying Case Theory  </a:t>
            </a:r>
          </a:p>
          <a:p>
            <a:pPr lvl="1"/>
            <a:r>
              <a:rPr lang="en-US" sz="4000" dirty="0"/>
              <a:t>Opposition Research </a:t>
            </a:r>
          </a:p>
          <a:p>
            <a:pPr lvl="1"/>
            <a:r>
              <a:rPr lang="en-US" sz="4000" dirty="0"/>
              <a:t>Breakout Groups </a:t>
            </a:r>
          </a:p>
          <a:p>
            <a:pPr lvl="1"/>
            <a:r>
              <a:rPr lang="en-US" sz="4000" dirty="0"/>
              <a:t>Discussion</a:t>
            </a:r>
          </a:p>
          <a:p>
            <a:r>
              <a:rPr lang="en-US" sz="4000" dirty="0"/>
              <a:t>Conclusion </a:t>
            </a:r>
          </a:p>
        </p:txBody>
      </p:sp>
    </p:spTree>
    <p:extLst>
      <p:ext uri="{BB962C8B-B14F-4D97-AF65-F5344CB8AC3E}">
        <p14:creationId xmlns:p14="http://schemas.microsoft.com/office/powerpoint/2010/main" val="2044657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628B0-A946-4C78-B797-CE4BDC3D4F39}"/>
              </a:ext>
            </a:extLst>
          </p:cNvPr>
          <p:cNvSpPr>
            <a:spLocks noGrp="1"/>
          </p:cNvSpPr>
          <p:nvPr>
            <p:ph type="title"/>
          </p:nvPr>
        </p:nvSpPr>
        <p:spPr>
          <a:xfrm>
            <a:off x="677334" y="839789"/>
            <a:ext cx="8596668" cy="1320800"/>
          </a:xfrm>
        </p:spPr>
        <p:txBody>
          <a:bodyPr>
            <a:normAutofit/>
          </a:bodyPr>
          <a:lstStyle/>
          <a:p>
            <a:r>
              <a:rPr lang="en-US" sz="5400" dirty="0"/>
              <a:t>What is case theory? </a:t>
            </a:r>
          </a:p>
        </p:txBody>
      </p:sp>
      <p:sp>
        <p:nvSpPr>
          <p:cNvPr id="3" name="Content Placeholder 2">
            <a:extLst>
              <a:ext uri="{FF2B5EF4-FFF2-40B4-BE49-F238E27FC236}">
                <a16:creationId xmlns:a16="http://schemas.microsoft.com/office/drawing/2014/main" id="{CDF54541-1679-4846-968A-680373DB9334}"/>
              </a:ext>
            </a:extLst>
          </p:cNvPr>
          <p:cNvSpPr>
            <a:spLocks noGrp="1"/>
          </p:cNvSpPr>
          <p:nvPr>
            <p:ph idx="1"/>
          </p:nvPr>
        </p:nvSpPr>
        <p:spPr>
          <a:xfrm>
            <a:off x="1251075" y="1873719"/>
            <a:ext cx="8596668" cy="3880773"/>
          </a:xfrm>
        </p:spPr>
        <p:txBody>
          <a:bodyPr/>
          <a:lstStyle/>
          <a:p>
            <a:r>
              <a:rPr lang="en-US" sz="3200" dirty="0"/>
              <a:t> Organizing principle </a:t>
            </a:r>
          </a:p>
          <a:p>
            <a:r>
              <a:rPr lang="en-US" sz="3200" dirty="0"/>
              <a:t> Narrative arc </a:t>
            </a:r>
          </a:p>
          <a:p>
            <a:r>
              <a:rPr lang="en-US" sz="3200" dirty="0"/>
              <a:t> Line of Reasoning/Argument </a:t>
            </a:r>
          </a:p>
          <a:p>
            <a:r>
              <a:rPr lang="en-US" sz="3200" dirty="0"/>
              <a:t> Not static – new facts, new law</a:t>
            </a:r>
          </a:p>
          <a:p>
            <a:r>
              <a:rPr lang="en-US" sz="3200" dirty="0"/>
              <a:t> Prioritize theories if multiple </a:t>
            </a:r>
          </a:p>
          <a:p>
            <a:endParaRPr lang="en-US" sz="3600" dirty="0"/>
          </a:p>
          <a:p>
            <a:endParaRPr lang="en-US" dirty="0"/>
          </a:p>
        </p:txBody>
      </p:sp>
    </p:spTree>
    <p:extLst>
      <p:ext uri="{BB962C8B-B14F-4D97-AF65-F5344CB8AC3E}">
        <p14:creationId xmlns:p14="http://schemas.microsoft.com/office/powerpoint/2010/main" val="369423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84AAA-67E6-494E-9D16-0DD4A3B84192}"/>
              </a:ext>
            </a:extLst>
          </p:cNvPr>
          <p:cNvSpPr>
            <a:spLocks noGrp="1"/>
          </p:cNvSpPr>
          <p:nvPr>
            <p:ph type="title"/>
          </p:nvPr>
        </p:nvSpPr>
        <p:spPr/>
        <p:txBody>
          <a:bodyPr>
            <a:normAutofit/>
          </a:bodyPr>
          <a:lstStyle/>
          <a:p>
            <a:r>
              <a:rPr lang="en-US" sz="4400" dirty="0"/>
              <a:t>What influences case theory? </a:t>
            </a:r>
          </a:p>
        </p:txBody>
      </p:sp>
      <p:sp>
        <p:nvSpPr>
          <p:cNvPr id="3" name="Content Placeholder 2">
            <a:extLst>
              <a:ext uri="{FF2B5EF4-FFF2-40B4-BE49-F238E27FC236}">
                <a16:creationId xmlns:a16="http://schemas.microsoft.com/office/drawing/2014/main" id="{DBAB3BCC-4FB3-425A-A593-844AF5B9D349}"/>
              </a:ext>
            </a:extLst>
          </p:cNvPr>
          <p:cNvSpPr>
            <a:spLocks noGrp="1"/>
          </p:cNvSpPr>
          <p:nvPr>
            <p:ph idx="1"/>
          </p:nvPr>
        </p:nvSpPr>
        <p:spPr>
          <a:xfrm>
            <a:off x="677334" y="1500095"/>
            <a:ext cx="8596668" cy="4586941"/>
          </a:xfrm>
        </p:spPr>
        <p:txBody>
          <a:bodyPr>
            <a:normAutofit fontScale="92500" lnSpcReduction="10000"/>
          </a:bodyPr>
          <a:lstStyle/>
          <a:p>
            <a:r>
              <a:rPr lang="en-US" sz="2800" dirty="0"/>
              <a:t>Client’s goals</a:t>
            </a:r>
          </a:p>
          <a:p>
            <a:r>
              <a:rPr lang="en-US" sz="2800" dirty="0"/>
              <a:t>Legal rules </a:t>
            </a:r>
          </a:p>
          <a:p>
            <a:r>
              <a:rPr lang="en-US" sz="2800" dirty="0"/>
              <a:t>What facts are most persuasive? </a:t>
            </a:r>
          </a:p>
          <a:p>
            <a:pPr lvl="1"/>
            <a:r>
              <a:rPr lang="en-US" sz="2400" dirty="0"/>
              <a:t>What facts are good or bad for your client? </a:t>
            </a:r>
          </a:p>
          <a:p>
            <a:r>
              <a:rPr lang="en-US" sz="2800" dirty="0"/>
              <a:t>What’s the best “fit” between law &amp; facts? </a:t>
            </a:r>
          </a:p>
          <a:p>
            <a:pPr lvl="1"/>
            <a:r>
              <a:rPr lang="en-US" sz="2400" dirty="0"/>
              <a:t>Intelligibility </a:t>
            </a:r>
          </a:p>
          <a:p>
            <a:pPr lvl="1"/>
            <a:r>
              <a:rPr lang="en-US" sz="2400" dirty="0"/>
              <a:t>Emotional appeal v.</a:t>
            </a:r>
          </a:p>
          <a:p>
            <a:pPr lvl="1"/>
            <a:r>
              <a:rPr lang="en-US" sz="2400" dirty="0"/>
              <a:t>Simplicity v. complexity</a:t>
            </a:r>
          </a:p>
          <a:p>
            <a:r>
              <a:rPr lang="en-US" sz="2400" dirty="0"/>
              <a:t>Thinking ahead to appeal </a:t>
            </a:r>
          </a:p>
          <a:p>
            <a:r>
              <a:rPr lang="en-US" sz="2400" dirty="0"/>
              <a:t>Timing concerns </a:t>
            </a:r>
          </a:p>
        </p:txBody>
      </p:sp>
    </p:spTree>
    <p:extLst>
      <p:ext uri="{BB962C8B-B14F-4D97-AF65-F5344CB8AC3E}">
        <p14:creationId xmlns:p14="http://schemas.microsoft.com/office/powerpoint/2010/main" val="3226752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8" name="Group 107">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9" name="Straight Connector 108">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0" name="Straight Connector 109">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1"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2"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3" name="Isosceles Triangle 112">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4"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5"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6"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7" name="Isosceles Triangle 116">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8" name="Isosceles Triangle 117">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22C93244-A9BC-405A-8809-E6513CA12BF0}"/>
              </a:ext>
            </a:extLst>
          </p:cNvPr>
          <p:cNvSpPr>
            <a:spLocks noGrp="1"/>
          </p:cNvSpPr>
          <p:nvPr>
            <p:ph type="title"/>
          </p:nvPr>
        </p:nvSpPr>
        <p:spPr>
          <a:xfrm>
            <a:off x="1057557" y="1003846"/>
            <a:ext cx="8288032" cy="1096648"/>
          </a:xfrm>
        </p:spPr>
        <p:txBody>
          <a:bodyPr vert="horz" lIns="91440" tIns="45720" rIns="91440" bIns="45720" rtlCol="0" anchor="b">
            <a:normAutofit/>
          </a:bodyPr>
          <a:lstStyle/>
          <a:p>
            <a:r>
              <a:rPr lang="en-US" sz="4800" dirty="0"/>
              <a:t>Narrative Theory </a:t>
            </a:r>
            <a:r>
              <a:rPr lang="en-US" sz="4000" dirty="0"/>
              <a:t>(Western)</a:t>
            </a:r>
            <a:endParaRPr lang="en-US" sz="4800" dirty="0"/>
          </a:p>
        </p:txBody>
      </p:sp>
      <p:sp>
        <p:nvSpPr>
          <p:cNvPr id="3" name="Content Placeholder 2">
            <a:extLst>
              <a:ext uri="{FF2B5EF4-FFF2-40B4-BE49-F238E27FC236}">
                <a16:creationId xmlns:a16="http://schemas.microsoft.com/office/drawing/2014/main" id="{70B6CDAB-1614-4624-BA07-1948B8D9A7CD}"/>
              </a:ext>
            </a:extLst>
          </p:cNvPr>
          <p:cNvSpPr>
            <a:spLocks noGrp="1"/>
          </p:cNvSpPr>
          <p:nvPr>
            <p:ph idx="1"/>
          </p:nvPr>
        </p:nvSpPr>
        <p:spPr>
          <a:xfrm>
            <a:off x="830194" y="2417200"/>
            <a:ext cx="8988121" cy="3176587"/>
          </a:xfrm>
        </p:spPr>
        <p:txBody>
          <a:bodyPr vert="horz" lIns="91440" tIns="45720" rIns="91440" bIns="45720" rtlCol="0" anchor="t">
            <a:normAutofit/>
          </a:bodyPr>
          <a:lstStyle/>
          <a:p>
            <a:pPr marL="457200" indent="-457200">
              <a:buFont typeface="+mj-lt"/>
              <a:buAutoNum type="arabicPeriod"/>
            </a:pPr>
            <a:r>
              <a:rPr lang="en-US" sz="2400" dirty="0">
                <a:solidFill>
                  <a:schemeClr val="tx1"/>
                </a:solidFill>
              </a:rPr>
              <a:t>Steady State </a:t>
            </a:r>
            <a:endParaRPr lang="en-US" sz="2400" dirty="0">
              <a:solidFill>
                <a:schemeClr val="tx1"/>
              </a:solidFill>
              <a:sym typeface="Wingdings" panose="05000000000000000000" pitchFamily="2" charset="2"/>
            </a:endParaRPr>
          </a:p>
          <a:p>
            <a:pPr marL="457200" indent="-457200">
              <a:buFont typeface="+mj-lt"/>
              <a:buAutoNum type="arabicPeriod"/>
            </a:pPr>
            <a:r>
              <a:rPr lang="en-US" sz="2400" dirty="0">
                <a:solidFill>
                  <a:schemeClr val="tx1"/>
                </a:solidFill>
                <a:sym typeface="Wingdings" panose="05000000000000000000" pitchFamily="2" charset="2"/>
              </a:rPr>
              <a:t>Trouble </a:t>
            </a:r>
          </a:p>
          <a:p>
            <a:pPr marL="457200" indent="-457200">
              <a:buFont typeface="+mj-lt"/>
              <a:buAutoNum type="arabicPeriod"/>
            </a:pPr>
            <a:r>
              <a:rPr lang="en-US" sz="2400" dirty="0">
                <a:solidFill>
                  <a:schemeClr val="tx1"/>
                </a:solidFill>
                <a:sym typeface="Wingdings" panose="05000000000000000000" pitchFamily="2" charset="2"/>
              </a:rPr>
              <a:t>Hero</a:t>
            </a:r>
          </a:p>
          <a:p>
            <a:pPr marL="457200" indent="-457200">
              <a:buFont typeface="+mj-lt"/>
              <a:buAutoNum type="arabicPeriod"/>
            </a:pPr>
            <a:r>
              <a:rPr lang="en-US" sz="2400" dirty="0">
                <a:solidFill>
                  <a:schemeClr val="tx1"/>
                </a:solidFill>
                <a:sym typeface="Wingdings" panose="05000000000000000000" pitchFamily="2" charset="2"/>
              </a:rPr>
              <a:t>Temptation </a:t>
            </a:r>
          </a:p>
          <a:p>
            <a:pPr marL="457200" indent="-457200">
              <a:buFont typeface="+mj-lt"/>
              <a:buAutoNum type="arabicPeriod"/>
            </a:pPr>
            <a:r>
              <a:rPr lang="en-US" sz="2400" dirty="0">
                <a:solidFill>
                  <a:schemeClr val="tx1"/>
                </a:solidFill>
                <a:sym typeface="Wingdings" panose="05000000000000000000" pitchFamily="2" charset="2"/>
              </a:rPr>
              <a:t>Resolution/Steady State </a:t>
            </a:r>
            <a:endParaRPr lang="en-US" sz="2400" dirty="0">
              <a:solidFill>
                <a:schemeClr val="tx1"/>
              </a:solidFill>
            </a:endParaRPr>
          </a:p>
        </p:txBody>
      </p:sp>
      <p:pic>
        <p:nvPicPr>
          <p:cNvPr id="1026" name="Picture 2" descr="Unread Books at Home Still Spark Literacy Habits - Scientific American">
            <a:extLst>
              <a:ext uri="{FF2B5EF4-FFF2-40B4-BE49-F238E27FC236}">
                <a16:creationId xmlns:a16="http://schemas.microsoft.com/office/drawing/2014/main" id="{AB252812-EE1D-4DD7-AC56-ECAF143026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7301" y="2344833"/>
            <a:ext cx="3686061" cy="2692699"/>
          </a:xfrm>
          <a:prstGeom prst="rect">
            <a:avLst/>
          </a:prstGeom>
          <a:noFill/>
          <a:extLst>
            <a:ext uri="{909E8E84-426E-40DD-AFC4-6F175D3DCCD1}">
              <a14:hiddenFill xmlns:a14="http://schemas.microsoft.com/office/drawing/2010/main">
                <a:solidFill>
                  <a:srgbClr val="FFFFFF"/>
                </a:solidFill>
              </a14:hiddenFill>
            </a:ext>
          </a:extLst>
        </p:spPr>
      </p:pic>
      <p:sp>
        <p:nvSpPr>
          <p:cNvPr id="19" name="Content Placeholder 2">
            <a:extLst>
              <a:ext uri="{FF2B5EF4-FFF2-40B4-BE49-F238E27FC236}">
                <a16:creationId xmlns:a16="http://schemas.microsoft.com/office/drawing/2014/main" id="{F872B5BC-2C2E-4E23-928B-AEDEFC4FB5B6}"/>
              </a:ext>
            </a:extLst>
          </p:cNvPr>
          <p:cNvSpPr txBox="1">
            <a:spLocks/>
          </p:cNvSpPr>
          <p:nvPr/>
        </p:nvSpPr>
        <p:spPr>
          <a:xfrm>
            <a:off x="879109" y="5247591"/>
            <a:ext cx="8988121" cy="875483"/>
          </a:xfrm>
          <a:prstGeom prst="rect">
            <a:avLst/>
          </a:prstGeom>
        </p:spPr>
        <p:txBody>
          <a:bodyPr vert="horz" lIns="91440" tIns="45720" rIns="91440" bIns="45720" rtlCol="0" anchor="t">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2400" dirty="0">
                <a:solidFill>
                  <a:schemeClr val="tx1"/>
                </a:solidFill>
              </a:rPr>
              <a:t>Who are the potential characters in your case? </a:t>
            </a:r>
          </a:p>
          <a:p>
            <a:pPr marL="0" indent="0">
              <a:buNone/>
            </a:pPr>
            <a:r>
              <a:rPr lang="en-US" sz="2400" dirty="0">
                <a:solidFill>
                  <a:schemeClr val="tx1"/>
                </a:solidFill>
              </a:rPr>
              <a:t>Who do you actually want to cast? In what roles? </a:t>
            </a:r>
          </a:p>
        </p:txBody>
      </p:sp>
    </p:spTree>
    <p:extLst>
      <p:ext uri="{BB962C8B-B14F-4D97-AF65-F5344CB8AC3E}">
        <p14:creationId xmlns:p14="http://schemas.microsoft.com/office/powerpoint/2010/main" val="633970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EDBF02CB-9BD7-4886-A8CE-6A2BB68D2FF7}"/>
              </a:ext>
            </a:extLst>
          </p:cNvPr>
          <p:cNvSpPr>
            <a:spLocks noGrp="1"/>
          </p:cNvSpPr>
          <p:nvPr>
            <p:ph type="title"/>
          </p:nvPr>
        </p:nvSpPr>
        <p:spPr>
          <a:xfrm>
            <a:off x="1336984" y="2079939"/>
            <a:ext cx="8288032" cy="1096648"/>
          </a:xfrm>
        </p:spPr>
        <p:txBody>
          <a:bodyPr vert="horz" lIns="91440" tIns="45720" rIns="91440" bIns="45720" rtlCol="0" anchor="b">
            <a:normAutofit/>
          </a:bodyPr>
          <a:lstStyle/>
          <a:p>
            <a:r>
              <a:rPr lang="en-US" sz="4800" dirty="0"/>
              <a:t>Applying Case Theory </a:t>
            </a:r>
          </a:p>
        </p:txBody>
      </p:sp>
      <p:pic>
        <p:nvPicPr>
          <p:cNvPr id="4" name="Picture 3">
            <a:extLst>
              <a:ext uri="{FF2B5EF4-FFF2-40B4-BE49-F238E27FC236}">
                <a16:creationId xmlns:a16="http://schemas.microsoft.com/office/drawing/2014/main" id="{F0747097-77D4-4AF5-8DC6-79D739CF24FC}"/>
              </a:ext>
            </a:extLst>
          </p:cNvPr>
          <p:cNvPicPr>
            <a:picLocks noChangeAspect="1"/>
          </p:cNvPicPr>
          <p:nvPr/>
        </p:nvPicPr>
        <p:blipFill rotWithShape="1">
          <a:blip r:embed="rId2"/>
          <a:srcRect t="30253" b="32058"/>
          <a:stretch/>
        </p:blipFill>
        <p:spPr>
          <a:xfrm>
            <a:off x="793553" y="3087316"/>
            <a:ext cx="8288033" cy="1757057"/>
          </a:xfrm>
          <a:prstGeom prst="rect">
            <a:avLst/>
          </a:prstGeom>
        </p:spPr>
      </p:pic>
    </p:spTree>
    <p:extLst>
      <p:ext uri="{BB962C8B-B14F-4D97-AF65-F5344CB8AC3E}">
        <p14:creationId xmlns:p14="http://schemas.microsoft.com/office/powerpoint/2010/main" val="3589293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F6C1E0B-3EB4-434C-B996-CE37E6194E55}"/>
              </a:ext>
            </a:extLst>
          </p:cNvPr>
          <p:cNvPicPr>
            <a:picLocks noChangeAspect="1"/>
          </p:cNvPicPr>
          <p:nvPr/>
        </p:nvPicPr>
        <p:blipFill>
          <a:blip r:embed="rId2"/>
          <a:stretch>
            <a:fillRect/>
          </a:stretch>
        </p:blipFill>
        <p:spPr>
          <a:xfrm>
            <a:off x="902697" y="383458"/>
            <a:ext cx="8309782" cy="5796116"/>
          </a:xfrm>
          <a:prstGeom prst="rect">
            <a:avLst/>
          </a:prstGeom>
        </p:spPr>
      </p:pic>
    </p:spTree>
    <p:extLst>
      <p:ext uri="{BB962C8B-B14F-4D97-AF65-F5344CB8AC3E}">
        <p14:creationId xmlns:p14="http://schemas.microsoft.com/office/powerpoint/2010/main" val="2598562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8A4AE6-D07C-48D0-B74B-5E1505E76936}"/>
              </a:ext>
            </a:extLst>
          </p:cNvPr>
          <p:cNvPicPr>
            <a:picLocks noChangeAspect="1"/>
          </p:cNvPicPr>
          <p:nvPr/>
        </p:nvPicPr>
        <p:blipFill rotWithShape="1">
          <a:blip r:embed="rId2"/>
          <a:srcRect l="4724" t="759" r="4758" b="65429"/>
          <a:stretch/>
        </p:blipFill>
        <p:spPr>
          <a:xfrm>
            <a:off x="1166667" y="224675"/>
            <a:ext cx="7172010" cy="1845792"/>
          </a:xfrm>
          <a:prstGeom prst="rect">
            <a:avLst/>
          </a:prstGeom>
        </p:spPr>
      </p:pic>
      <p:pic>
        <p:nvPicPr>
          <p:cNvPr id="6" name="Picture 5">
            <a:extLst>
              <a:ext uri="{FF2B5EF4-FFF2-40B4-BE49-F238E27FC236}">
                <a16:creationId xmlns:a16="http://schemas.microsoft.com/office/drawing/2014/main" id="{2703ABA2-8143-492E-B93D-E8D943725458}"/>
              </a:ext>
            </a:extLst>
          </p:cNvPr>
          <p:cNvPicPr>
            <a:picLocks noChangeAspect="1"/>
          </p:cNvPicPr>
          <p:nvPr/>
        </p:nvPicPr>
        <p:blipFill rotWithShape="1">
          <a:blip r:embed="rId3"/>
          <a:srcRect r="9051"/>
          <a:stretch/>
        </p:blipFill>
        <p:spPr>
          <a:xfrm>
            <a:off x="555676" y="1968867"/>
            <a:ext cx="7517062" cy="4787533"/>
          </a:xfrm>
          <a:prstGeom prst="rect">
            <a:avLst/>
          </a:prstGeom>
        </p:spPr>
      </p:pic>
      <p:cxnSp>
        <p:nvCxnSpPr>
          <p:cNvPr id="3" name="Straight Connector 2">
            <a:extLst>
              <a:ext uri="{FF2B5EF4-FFF2-40B4-BE49-F238E27FC236}">
                <a16:creationId xmlns:a16="http://schemas.microsoft.com/office/drawing/2014/main" id="{95A02B75-E9EA-4D11-AF34-214D8A16857D}"/>
              </a:ext>
            </a:extLst>
          </p:cNvPr>
          <p:cNvCxnSpPr/>
          <p:nvPr/>
        </p:nvCxnSpPr>
        <p:spPr>
          <a:xfrm>
            <a:off x="4151086" y="1161143"/>
            <a:ext cx="566057" cy="0"/>
          </a:xfrm>
          <a:prstGeom prst="line">
            <a:avLst/>
          </a:prstGeom>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766830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29109C4-7C62-4EF7-92DC-0BBE2E0A47C7}"/>
              </a:ext>
            </a:extLst>
          </p:cNvPr>
          <p:cNvPicPr>
            <a:picLocks noChangeAspect="1"/>
          </p:cNvPicPr>
          <p:nvPr/>
        </p:nvPicPr>
        <p:blipFill>
          <a:blip r:embed="rId2"/>
          <a:stretch>
            <a:fillRect/>
          </a:stretch>
        </p:blipFill>
        <p:spPr>
          <a:xfrm>
            <a:off x="538697" y="0"/>
            <a:ext cx="7927088" cy="6858000"/>
          </a:xfrm>
          <a:prstGeom prst="rect">
            <a:avLst/>
          </a:prstGeom>
        </p:spPr>
      </p:pic>
    </p:spTree>
    <p:extLst>
      <p:ext uri="{BB962C8B-B14F-4D97-AF65-F5344CB8AC3E}">
        <p14:creationId xmlns:p14="http://schemas.microsoft.com/office/powerpoint/2010/main" val="2600255800"/>
      </p:ext>
    </p:extLst>
  </p:cSld>
  <p:clrMapOvr>
    <a:masterClrMapping/>
  </p:clrMapOvr>
</p:sld>
</file>

<file path=ppt/theme/theme1.xml><?xml version="1.0" encoding="utf-8"?>
<a:theme xmlns:a="http://schemas.openxmlformats.org/drawingml/2006/main" name="Facet">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BFC1F13AFD3D4D92A65AB3A7688DDF" ma:contentTypeVersion="10" ma:contentTypeDescription="Create a new document." ma:contentTypeScope="" ma:versionID="e3821f8a66c2cfdf0ddb9cd8435cff27">
  <xsd:schema xmlns:xsd="http://www.w3.org/2001/XMLSchema" xmlns:xs="http://www.w3.org/2001/XMLSchema" xmlns:p="http://schemas.microsoft.com/office/2006/metadata/properties" xmlns:ns2="9f376cfd-9aa3-4eb7-bb46-08b8bd5a47e4" targetNamespace="http://schemas.microsoft.com/office/2006/metadata/properties" ma:root="true" ma:fieldsID="2bbf4030f78948c869c3d842342ed187" ns2:_="">
    <xsd:import namespace="9f376cfd-9aa3-4eb7-bb46-08b8bd5a47e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376cfd-9aa3-4eb7-bb46-08b8bd5a47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FDA662-3021-496D-A7E6-9E8A81A92452}"/>
</file>

<file path=customXml/itemProps2.xml><?xml version="1.0" encoding="utf-8"?>
<ds:datastoreItem xmlns:ds="http://schemas.openxmlformats.org/officeDocument/2006/customXml" ds:itemID="{A5CADE05-8081-47E0-919A-606FA0B67A03}"/>
</file>

<file path=customXml/itemProps3.xml><?xml version="1.0" encoding="utf-8"?>
<ds:datastoreItem xmlns:ds="http://schemas.openxmlformats.org/officeDocument/2006/customXml" ds:itemID="{DD67ADB6-A730-4482-83BD-737C11F1F59E}"/>
</file>

<file path=docProps/app.xml><?xml version="1.0" encoding="utf-8"?>
<Properties xmlns="http://schemas.openxmlformats.org/officeDocument/2006/extended-properties" xmlns:vt="http://schemas.openxmlformats.org/officeDocument/2006/docPropsVTypes">
  <TotalTime>428</TotalTime>
  <Words>591</Words>
  <Application>Microsoft Office PowerPoint</Application>
  <PresentationFormat>Widescreen</PresentationFormat>
  <Paragraphs>64</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Shaping the Narrative for Veterans</vt:lpstr>
      <vt:lpstr>Overview</vt:lpstr>
      <vt:lpstr>What is case theory? </vt:lpstr>
      <vt:lpstr>What influences case theory? </vt:lpstr>
      <vt:lpstr>Narrative Theory (Western)</vt:lpstr>
      <vt:lpstr>Applying Case Theory </vt:lpstr>
      <vt:lpstr>PowerPoint Presentation</vt:lpstr>
      <vt:lpstr>PowerPoint Presentation</vt:lpstr>
      <vt:lpstr>PowerPoint Presentation</vt:lpstr>
      <vt:lpstr>PowerPoint Presentation</vt:lpstr>
      <vt:lpstr>PowerPoint Presentation</vt:lpstr>
      <vt:lpstr>What’s the government’s theory of the case in Monk? </vt:lpstr>
      <vt:lpstr>What is your theory of the case?</vt:lpstr>
      <vt:lpstr>Email Us Two Sentences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Shaping the Narrative for Veterans</dc:title>
  <dc:creator>Meghan Brooks</dc:creator>
  <cp:lastModifiedBy>Meghan Brooks</cp:lastModifiedBy>
  <cp:revision>30</cp:revision>
  <dcterms:created xsi:type="dcterms:W3CDTF">2021-09-12T16:46:47Z</dcterms:created>
  <dcterms:modified xsi:type="dcterms:W3CDTF">2021-09-17T13:17:29Z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0x010100EABFC1F13AFD3D4D92A65AB3A7688DDF</vt:lpwstr>
  </property>
</Properties>
</file>